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3" r:id="rId3"/>
    <p:sldId id="262" r:id="rId4"/>
    <p:sldId id="256" r:id="rId5"/>
    <p:sldId id="257" r:id="rId6"/>
    <p:sldId id="258" r:id="rId7"/>
    <p:sldId id="260" r:id="rId8"/>
    <p:sldId id="261" r:id="rId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66" d="100"/>
          <a:sy n="66" d="100"/>
        </p:scale>
        <p:origin x="-142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93FB3F5F-193D-408D-80B0-8EC0FD6DDD9C}" type="datetimeFigureOut">
              <a:rPr lang="it-IT" smtClean="0"/>
              <a:t>27/08/2013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288EE63-DDB7-46E4-B634-A88284C28977}" type="slidenum">
              <a:rPr lang="it-IT" smtClean="0"/>
              <a:t>‹N›</a:t>
            </a:fld>
            <a:endParaRPr lang="it-IT"/>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it-IT" smtClean="0"/>
              <a:t>Fare clic per modificare lo stile del titolo</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93FB3F5F-193D-408D-80B0-8EC0FD6DDD9C}" type="datetimeFigureOut">
              <a:rPr lang="it-IT" smtClean="0"/>
              <a:t>27/08/2013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93FB3F5F-193D-408D-80B0-8EC0FD6DDD9C}" type="datetimeFigureOut">
              <a:rPr lang="it-IT" smtClean="0"/>
              <a:t>27/08/2013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it-IT" smtClean="0"/>
              <a:t>Fare clic per modificare lo stile del titolo</a:t>
            </a:r>
            <a:endParaRPr lang="en-US" dirty="0"/>
          </a:p>
        </p:txBody>
      </p:sp>
      <p:sp>
        <p:nvSpPr>
          <p:cNvPr id="4" name="Date Placeholder 3"/>
          <p:cNvSpPr>
            <a:spLocks noGrp="1"/>
          </p:cNvSpPr>
          <p:nvPr>
            <p:ph type="dt" sz="half" idx="10"/>
          </p:nvPr>
        </p:nvSpPr>
        <p:spPr/>
        <p:txBody>
          <a:bodyPr/>
          <a:lstStyle/>
          <a:p>
            <a:fld id="{93FB3F5F-193D-408D-80B0-8EC0FD6DDD9C}" type="datetimeFigureOut">
              <a:rPr lang="it-IT" smtClean="0"/>
              <a:t>27/08/2013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288EE63-DDB7-46E4-B634-A88284C28977}" type="slidenum">
              <a:rPr lang="it-IT" smtClean="0"/>
              <a:t>‹N›</a:t>
            </a:fld>
            <a:endParaRPr lang="it-IT"/>
          </a:p>
        </p:txBody>
      </p:sp>
      <p:sp>
        <p:nvSpPr>
          <p:cNvPr id="8" name="Content Placeholder 7"/>
          <p:cNvSpPr>
            <a:spLocks noGrp="1"/>
          </p:cNvSpPr>
          <p:nvPr>
            <p:ph sz="quarter" idx="13"/>
          </p:nvPr>
        </p:nvSpPr>
        <p:spPr>
          <a:xfrm>
            <a:off x="609600" y="1600200"/>
            <a:ext cx="79248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93FB3F5F-193D-408D-80B0-8EC0FD6DDD9C}" type="datetimeFigureOut">
              <a:rPr lang="it-IT" smtClean="0"/>
              <a:t>27/08/2013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2" name="Title 1"/>
          <p:cNvSpPr>
            <a:spLocks noGrp="1"/>
          </p:cNvSpPr>
          <p:nvPr>
            <p:ph type="title"/>
          </p:nvPr>
        </p:nvSpPr>
        <p:spPr>
          <a:xfrm>
            <a:off x="609600" y="274638"/>
            <a:ext cx="7924800" cy="1143000"/>
          </a:xfrm>
        </p:spPr>
        <p:txBody>
          <a:bodyPr/>
          <a:lstStyle/>
          <a:p>
            <a:r>
              <a:rPr lang="it-IT" smtClean="0"/>
              <a:t>Fare clic per modificare lo stile del titolo</a:t>
            </a:r>
            <a:endParaRPr lang="en-US" dirty="0"/>
          </a:p>
        </p:txBody>
      </p:sp>
      <p:sp>
        <p:nvSpPr>
          <p:cNvPr id="5" name="Date Placeholder 4"/>
          <p:cNvSpPr>
            <a:spLocks noGrp="1"/>
          </p:cNvSpPr>
          <p:nvPr>
            <p:ph type="dt" sz="half" idx="10"/>
          </p:nvPr>
        </p:nvSpPr>
        <p:spPr/>
        <p:txBody>
          <a:bodyPr/>
          <a:lstStyle/>
          <a:p>
            <a:fld id="{93FB3F5F-193D-408D-80B0-8EC0FD6DDD9C}" type="datetimeFigureOut">
              <a:rPr lang="it-IT" smtClean="0"/>
              <a:t>27/08/2013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7" name="Date Placeholder 6"/>
          <p:cNvSpPr>
            <a:spLocks noGrp="1"/>
          </p:cNvSpPr>
          <p:nvPr>
            <p:ph type="dt" sz="half" idx="10"/>
          </p:nvPr>
        </p:nvSpPr>
        <p:spPr/>
        <p:txBody>
          <a:bodyPr/>
          <a:lstStyle/>
          <a:p>
            <a:fld id="{93FB3F5F-193D-408D-80B0-8EC0FD6DDD9C}" type="datetimeFigureOut">
              <a:rPr lang="it-IT" smtClean="0"/>
              <a:t>27/08/2013</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93FB3F5F-193D-408D-80B0-8EC0FD6DDD9C}" type="datetimeFigureOut">
              <a:rPr lang="it-IT" smtClean="0"/>
              <a:t>27/08/2013</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FB3F5F-193D-408D-80B0-8EC0FD6DDD9C}" type="datetimeFigureOut">
              <a:rPr lang="it-IT" smtClean="0"/>
              <a:t>27/08/2013</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it-IT" smtClean="0"/>
              <a:t>Fare clic per modificare lo stile del titolo</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93FB3F5F-193D-408D-80B0-8EC0FD6DDD9C}" type="datetimeFigureOut">
              <a:rPr lang="it-IT" smtClean="0"/>
              <a:t>27/08/2013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it-IT" smtClean="0"/>
              <a:t>Fare clic per modificare lo stile del titolo</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93FB3F5F-193D-408D-80B0-8EC0FD6DDD9C}" type="datetimeFigureOut">
              <a:rPr lang="it-IT" smtClean="0"/>
              <a:t>27/08/2013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C288EE63-DDB7-46E4-B634-A88284C28977}"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93FB3F5F-193D-408D-80B0-8EC0FD6DDD9C}" type="datetimeFigureOut">
              <a:rPr lang="it-IT" smtClean="0"/>
              <a:t>27/08/2013</a:t>
            </a:fld>
            <a:endParaRPr lang="it-IT"/>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it-IT"/>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C288EE63-DDB7-46E4-B634-A88284C28977}" type="slidenum">
              <a:rPr lang="it-IT" smtClean="0"/>
              <a:t>‹N›</a:t>
            </a:fld>
            <a:endParaRPr lang="it-IT"/>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1"/>
          <p:cNvSpPr>
            <a:spLocks noGrp="1"/>
          </p:cNvSpPr>
          <p:nvPr>
            <p:ph type="subTitle" idx="1"/>
          </p:nvPr>
        </p:nvSpPr>
        <p:spPr/>
        <p:txBody>
          <a:bodyPr>
            <a:normAutofit/>
          </a:bodyPr>
          <a:lstStyle/>
          <a:p>
            <a:r>
              <a:rPr lang="it-IT" sz="2800" dirty="0" smtClean="0"/>
              <a:t>Trevi</a:t>
            </a:r>
          </a:p>
          <a:p>
            <a:r>
              <a:rPr lang="it-IT" sz="2800" dirty="0" smtClean="0"/>
              <a:t>Scuola Estiva 2013</a:t>
            </a:r>
            <a:endParaRPr lang="it-IT" sz="2800" dirty="0"/>
          </a:p>
        </p:txBody>
      </p:sp>
      <p:sp>
        <p:nvSpPr>
          <p:cNvPr id="3" name="Titolo 2"/>
          <p:cNvSpPr>
            <a:spLocks noGrp="1"/>
          </p:cNvSpPr>
          <p:nvPr>
            <p:ph type="ctrTitle"/>
          </p:nvPr>
        </p:nvSpPr>
        <p:spPr>
          <a:xfrm>
            <a:off x="685800" y="1340768"/>
            <a:ext cx="7772400" cy="1470025"/>
          </a:xfrm>
        </p:spPr>
        <p:txBody>
          <a:bodyPr/>
          <a:lstStyle/>
          <a:p>
            <a:r>
              <a:rPr lang="it-IT" dirty="0" smtClean="0"/>
              <a:t>Intervento della </a:t>
            </a:r>
            <a:br>
              <a:rPr lang="it-IT" dirty="0" smtClean="0"/>
            </a:br>
            <a:r>
              <a:rPr lang="it-IT" dirty="0" smtClean="0"/>
              <a:t>Assemblea Spirituale Nazionale</a:t>
            </a:r>
            <a:endParaRPr lang="it-IT" dirty="0"/>
          </a:p>
        </p:txBody>
      </p:sp>
    </p:spTree>
    <p:extLst>
      <p:ext uri="{BB962C8B-B14F-4D97-AF65-F5344CB8AC3E}">
        <p14:creationId xmlns:p14="http://schemas.microsoft.com/office/powerpoint/2010/main" val="3373779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539552" y="1124744"/>
            <a:ext cx="7560840" cy="3724096"/>
          </a:xfrm>
          <a:prstGeom prst="rect">
            <a:avLst/>
          </a:prstGeom>
        </p:spPr>
        <p:txBody>
          <a:bodyPr wrap="square">
            <a:spAutoFit/>
          </a:bodyPr>
          <a:lstStyle/>
          <a:p>
            <a:pPr>
              <a:lnSpc>
                <a:spcPct val="200000"/>
              </a:lnSpc>
            </a:pPr>
            <a:r>
              <a:rPr lang="it-IT" sz="2800" b="1" dirty="0" smtClean="0">
                <a:latin typeface="Calibri" pitchFamily="34" charset="0"/>
              </a:rPr>
              <a:t>… In questo Giorno Noi diciamo: “</a:t>
            </a:r>
            <a:r>
              <a:rPr lang="it-IT" sz="2800" b="1" dirty="0" err="1" smtClean="0">
                <a:latin typeface="Calibri" pitchFamily="34" charset="0"/>
              </a:rPr>
              <a:t>SeguiteMi</a:t>
            </a:r>
            <a:r>
              <a:rPr lang="it-IT" sz="2800" b="1" dirty="0" smtClean="0">
                <a:latin typeface="Calibri" pitchFamily="34" charset="0"/>
              </a:rPr>
              <a:t> e vi faremo diventare vivificatori dell’umanità”. Così il decreto è stato iscritto su questa Tavola dalla Penna della Rivelazione</a:t>
            </a:r>
            <a:r>
              <a:rPr lang="it-IT" sz="2800" dirty="0" smtClean="0">
                <a:latin typeface="Calibri" pitchFamily="34" charset="0"/>
              </a:rPr>
              <a:t>.</a:t>
            </a:r>
          </a:p>
          <a:p>
            <a:r>
              <a:rPr lang="it-IT" sz="1200" dirty="0" err="1" smtClean="0">
                <a:latin typeface="Arial" charset="0"/>
              </a:rPr>
              <a:t>Bahá’u’lláh</a:t>
            </a:r>
            <a:r>
              <a:rPr lang="it-IT" sz="1200" dirty="0" smtClean="0">
                <a:latin typeface="Arial" charset="0"/>
              </a:rPr>
              <a:t> (Gli inviti del Signore degli eserciti 129)</a:t>
            </a:r>
            <a:endParaRPr lang="it-IT" sz="1200" dirty="0">
              <a:latin typeface="Arial" charset="0"/>
            </a:endParaRPr>
          </a:p>
        </p:txBody>
      </p:sp>
    </p:spTree>
    <p:extLst>
      <p:ext uri="{BB962C8B-B14F-4D97-AF65-F5344CB8AC3E}">
        <p14:creationId xmlns:p14="http://schemas.microsoft.com/office/powerpoint/2010/main" val="2887824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23528" y="404664"/>
            <a:ext cx="8496944" cy="5262979"/>
          </a:xfrm>
          <a:prstGeom prst="rect">
            <a:avLst/>
          </a:prstGeom>
        </p:spPr>
        <p:txBody>
          <a:bodyPr wrap="square">
            <a:spAutoFit/>
          </a:bodyPr>
          <a:lstStyle/>
          <a:p>
            <a:pPr>
              <a:lnSpc>
                <a:spcPct val="150000"/>
              </a:lnSpc>
            </a:pPr>
            <a:r>
              <a:rPr lang="it-IT" sz="2000" b="1" dirty="0" smtClean="0"/>
              <a:t>La sola ragione per cui Iddio S'è manifestato e dal reame dell'invisibile sono irradiate queste luci infinite, è l'educazione delle anime di tutti gli uomini e l'affinamento del carattere di tutti coloro che dimorano sulla terra - sì che gli individui benedetti che si sono affrancati dalla caligine del mondo animale si levino con quelle qualità che sono ornamento della realtà dell'uomo. Lo scopo è che gli uomini del mondo si tramutino in popolo del Cielo e coloro che camminano nelle tenebre giungano alla luce, e gli esclusi penetrino nell'intima cerchia del Regno, e coloro che sono una nullità divengano intimi amici della Gloria imperitura; che i diseredati ottengano una parte del mare sconfinato e gl'ignoranti bevano alla fonte viva del sapere;</a:t>
            </a:r>
          </a:p>
          <a:p>
            <a:endParaRPr lang="it-IT" dirty="0" smtClean="0"/>
          </a:p>
          <a:p>
            <a:r>
              <a:rPr lang="it-IT" dirty="0" smtClean="0"/>
              <a:t>	(</a:t>
            </a:r>
            <a:r>
              <a:rPr lang="it-IT" dirty="0" err="1" smtClean="0"/>
              <a:t>Abdu'l-Bahá</a:t>
            </a:r>
            <a:r>
              <a:rPr lang="it-IT" dirty="0" smtClean="0"/>
              <a:t>, Antologia)</a:t>
            </a:r>
          </a:p>
        </p:txBody>
      </p:sp>
    </p:spTree>
    <p:extLst>
      <p:ext uri="{BB962C8B-B14F-4D97-AF65-F5344CB8AC3E}">
        <p14:creationId xmlns:p14="http://schemas.microsoft.com/office/powerpoint/2010/main" val="11441025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p:txBody>
          <a:bodyPr>
            <a:normAutofit/>
          </a:bodyPr>
          <a:lstStyle/>
          <a:p>
            <a:r>
              <a:rPr lang="it-IT" sz="2400" dirty="0" smtClean="0"/>
              <a:t>Intervento della</a:t>
            </a:r>
          </a:p>
          <a:p>
            <a:r>
              <a:rPr lang="it-IT" sz="2400" dirty="0" smtClean="0"/>
              <a:t>Assemblea Spirituale Nazionale</a:t>
            </a:r>
          </a:p>
          <a:p>
            <a:r>
              <a:rPr lang="it-IT" sz="2400" dirty="0" smtClean="0"/>
              <a:t>Trevi scuola estiva 2013</a:t>
            </a:r>
            <a:endParaRPr lang="it-IT" sz="2400" dirty="0"/>
          </a:p>
        </p:txBody>
      </p:sp>
      <p:sp>
        <p:nvSpPr>
          <p:cNvPr id="2" name="Titolo 1"/>
          <p:cNvSpPr>
            <a:spLocks noGrp="1"/>
          </p:cNvSpPr>
          <p:nvPr>
            <p:ph type="ctrTitle"/>
          </p:nvPr>
        </p:nvSpPr>
        <p:spPr>
          <a:xfrm>
            <a:off x="685800" y="1196752"/>
            <a:ext cx="7772400" cy="1470025"/>
          </a:xfrm>
        </p:spPr>
        <p:txBody>
          <a:bodyPr/>
          <a:lstStyle/>
          <a:p>
            <a:r>
              <a:rPr lang="it-IT" b="1" dirty="0" smtClean="0"/>
              <a:t>Le condizioni dell’Italia oggi</a:t>
            </a:r>
            <a:endParaRPr lang="it-IT" b="1" dirty="0"/>
          </a:p>
        </p:txBody>
      </p:sp>
    </p:spTree>
    <p:extLst>
      <p:ext uri="{BB962C8B-B14F-4D97-AF65-F5344CB8AC3E}">
        <p14:creationId xmlns:p14="http://schemas.microsoft.com/office/powerpoint/2010/main" val="3434629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12958" y="620688"/>
            <a:ext cx="8496943" cy="5122941"/>
          </a:xfrm>
          <a:prstGeom prst="rect">
            <a:avLst/>
          </a:prstGeom>
        </p:spPr>
        <p:txBody>
          <a:bodyPr wrap="square">
            <a:spAutoFit/>
          </a:bodyPr>
          <a:lstStyle/>
          <a:p>
            <a:pPr>
              <a:lnSpc>
                <a:spcPct val="150000"/>
              </a:lnSpc>
            </a:pPr>
            <a:r>
              <a:rPr lang="it-IT" sz="2000" b="1" dirty="0" smtClean="0"/>
              <a:t>Più </a:t>
            </a:r>
            <a:r>
              <a:rPr lang="it-IT" sz="2000" b="1" dirty="0"/>
              <a:t>di 2 milioni </a:t>
            </a:r>
            <a:r>
              <a:rPr lang="it-IT" sz="2000" b="1" dirty="0" smtClean="0"/>
              <a:t>di giovani in Italia  </a:t>
            </a:r>
            <a:r>
              <a:rPr lang="it-IT" sz="2000" b="1" dirty="0"/>
              <a:t>formano la nuova  </a:t>
            </a:r>
            <a:r>
              <a:rPr lang="it-IT" sz="2000" b="1" dirty="0" err="1"/>
              <a:t>Neet</a:t>
            </a:r>
            <a:r>
              <a:rPr lang="it-IT" sz="2000" b="1" dirty="0"/>
              <a:t> Generation (Non in </a:t>
            </a:r>
            <a:r>
              <a:rPr lang="it-IT" sz="2000" b="1" dirty="0" err="1"/>
              <a:t>education</a:t>
            </a:r>
            <a:r>
              <a:rPr lang="it-IT" sz="2000" b="1" dirty="0"/>
              <a:t>, </a:t>
            </a:r>
            <a:r>
              <a:rPr lang="it-IT" sz="2000" b="1" dirty="0" err="1"/>
              <a:t>employment</a:t>
            </a:r>
            <a:r>
              <a:rPr lang="it-IT" sz="2000" b="1" dirty="0"/>
              <a:t> or training</a:t>
            </a:r>
            <a:r>
              <a:rPr lang="it-IT" sz="2000" b="1" dirty="0" smtClean="0"/>
              <a:t>). Sono </a:t>
            </a:r>
            <a:r>
              <a:rPr lang="it-IT" sz="2000" b="1" dirty="0"/>
              <a:t>i giovani che non fanno nulla: non studiano, non sono inseriti in nessuna formazione, non lavorano e non cercano lavoro. È un  piccolo esercito di "teenager </a:t>
            </a:r>
            <a:r>
              <a:rPr lang="it-IT" sz="2000" b="1" dirty="0" err="1"/>
              <a:t>forever</a:t>
            </a:r>
            <a:r>
              <a:rPr lang="it-IT" sz="2000" b="1" dirty="0"/>
              <a:t>"  che si trascina nella più totale apatia, non ha nessun obiettivo né a brevissimo termine né tantomeno a lungo termine. Hanno un'età fra i 13 e 29 anni (il 21,2% di questa fascia di età), per lo più maschi, e sono a rischio esclusione.  Il rapporto Istat 2012 sancisce che questi giovani sono coinvolti nell'area dell'inattività (65,8%) e sono in vertiginoso aumento: nel 2010 abbiamo avuto  134 mila </a:t>
            </a:r>
            <a:r>
              <a:rPr lang="it-IT" sz="2000" b="1" dirty="0" err="1"/>
              <a:t>Neet</a:t>
            </a:r>
            <a:r>
              <a:rPr lang="it-IT" sz="2000" b="1" dirty="0"/>
              <a:t> in più rispetto all'anno precedente. Tuttavia il maggior numero, oltre un milione, si trova nel Mezzogiorno</a:t>
            </a:r>
            <a:r>
              <a:rPr lang="it-IT" sz="2000" b="1" dirty="0" smtClean="0"/>
              <a:t>.</a:t>
            </a:r>
            <a:endParaRPr lang="it-IT" sz="2000" b="1" dirty="0"/>
          </a:p>
        </p:txBody>
      </p:sp>
    </p:spTree>
    <p:extLst>
      <p:ext uri="{BB962C8B-B14F-4D97-AF65-F5344CB8AC3E}">
        <p14:creationId xmlns:p14="http://schemas.microsoft.com/office/powerpoint/2010/main" val="8307729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7544" y="260648"/>
            <a:ext cx="8424936" cy="5632311"/>
          </a:xfrm>
          <a:prstGeom prst="rect">
            <a:avLst/>
          </a:prstGeom>
        </p:spPr>
        <p:txBody>
          <a:bodyPr wrap="square">
            <a:spAutoFit/>
          </a:bodyPr>
          <a:lstStyle/>
          <a:p>
            <a:pPr>
              <a:lnSpc>
                <a:spcPct val="150000"/>
              </a:lnSpc>
            </a:pPr>
            <a:r>
              <a:rPr lang="it-IT" sz="2000" b="1" dirty="0" smtClean="0"/>
              <a:t>l’Agenzia dell’Unione Europea con sede a Dublino  ha calcolato che la mancata partecipazione dei </a:t>
            </a:r>
            <a:r>
              <a:rPr lang="it-IT" sz="2000" b="1" dirty="0" err="1" smtClean="0"/>
              <a:t>Neet</a:t>
            </a:r>
            <a:r>
              <a:rPr lang="it-IT" sz="2000" b="1" dirty="0" smtClean="0"/>
              <a:t> al mondo del lavoro costa circa mezzo miliardo di Euro a settimana.  All’Italia va il primato, ovviamente negativo, della spesa più alta rispetto ai 21 Paesi presi in considerazione con un costo che si aggira intorno ai 27 miliardi di euro l’anno pari all’1,7% del PIL </a:t>
            </a:r>
          </a:p>
          <a:p>
            <a:pPr>
              <a:lnSpc>
                <a:spcPct val="150000"/>
              </a:lnSpc>
            </a:pPr>
            <a:r>
              <a:rPr lang="it-IT" sz="2000" b="1" dirty="0" smtClean="0"/>
              <a:t>la spesa pubblica nel settore istruzione incide sul PIL solo per il 4,8% .</a:t>
            </a:r>
          </a:p>
          <a:p>
            <a:pPr>
              <a:lnSpc>
                <a:spcPct val="150000"/>
              </a:lnSpc>
            </a:pPr>
            <a:r>
              <a:rPr lang="it-IT" sz="2000" b="1" dirty="0" smtClean="0"/>
              <a:t>Il livello d’istruzione è molto basso:  si accerta che il 45% della popolazione tra i 25 e i 64 anni ha conseguito solo la licenza di scuola media come titolo di studio più elevato. </a:t>
            </a:r>
          </a:p>
          <a:p>
            <a:pPr>
              <a:lnSpc>
                <a:spcPct val="150000"/>
              </a:lnSpc>
            </a:pPr>
            <a:r>
              <a:rPr lang="it-IT" sz="2000" b="1" dirty="0" smtClean="0"/>
              <a:t>Il 18,8% dei più giovani (18-24enni) ha abbandonato gli studi senza conseguire un titolo di scuola secondaria superiore mentre la media europea è del 14,1%</a:t>
            </a:r>
          </a:p>
          <a:p>
            <a:pPr>
              <a:lnSpc>
                <a:spcPct val="150000"/>
              </a:lnSpc>
            </a:pPr>
            <a:r>
              <a:rPr lang="it-IT" sz="2000" b="1" dirty="0" smtClean="0"/>
              <a:t>Si laurea oggi solo  il 19,8% dei 30-34enni.</a:t>
            </a:r>
          </a:p>
        </p:txBody>
      </p:sp>
    </p:spTree>
    <p:extLst>
      <p:ext uri="{BB962C8B-B14F-4D97-AF65-F5344CB8AC3E}">
        <p14:creationId xmlns:p14="http://schemas.microsoft.com/office/powerpoint/2010/main" val="14407886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smtClean="0"/>
              <a:t>Verona</a:t>
            </a:r>
            <a:endParaRPr lang="it-IT" b="1" dirty="0"/>
          </a:p>
        </p:txBody>
      </p:sp>
      <p:sp>
        <p:nvSpPr>
          <p:cNvPr id="3" name="Segnaposto contenuto 2"/>
          <p:cNvSpPr>
            <a:spLocks noGrp="1"/>
          </p:cNvSpPr>
          <p:nvPr>
            <p:ph sz="quarter" idx="13"/>
          </p:nvPr>
        </p:nvSpPr>
        <p:spPr/>
        <p:txBody>
          <a:bodyPr>
            <a:normAutofit/>
          </a:bodyPr>
          <a:lstStyle/>
          <a:p>
            <a:r>
              <a:rPr lang="it-IT" sz="2400" b="1" dirty="0" smtClean="0"/>
              <a:t>Trecento partecipanti</a:t>
            </a:r>
          </a:p>
          <a:p>
            <a:r>
              <a:rPr lang="it-IT" sz="2400" b="1" dirty="0" smtClean="0"/>
              <a:t>Più di 150 i ricercatori</a:t>
            </a:r>
          </a:p>
          <a:p>
            <a:r>
              <a:rPr lang="it-IT" sz="2400" b="1" dirty="0" smtClean="0"/>
              <a:t>Partecipazione attenta e coinvolta</a:t>
            </a:r>
          </a:p>
          <a:p>
            <a:r>
              <a:rPr lang="it-IT" sz="2400" b="1" dirty="0" smtClean="0"/>
              <a:t>Interventi molto interessanti (Valeria </a:t>
            </a:r>
            <a:r>
              <a:rPr lang="it-IT" sz="2400" b="1" dirty="0" err="1" smtClean="0"/>
              <a:t>Sirigu</a:t>
            </a:r>
            <a:r>
              <a:rPr lang="it-IT" sz="2400" b="1" dirty="0" smtClean="0"/>
              <a:t> etc.)</a:t>
            </a:r>
          </a:p>
          <a:p>
            <a:r>
              <a:rPr lang="it-IT" sz="2400" b="1" dirty="0" smtClean="0"/>
              <a:t>Presenza dell’arte in ogni sessione (arte collettiva nelle serate, nuovo modo di comunicare)</a:t>
            </a:r>
          </a:p>
          <a:p>
            <a:r>
              <a:rPr lang="it-IT" sz="2400" b="1" dirty="0" smtClean="0"/>
              <a:t>Elaborati progetti che fanno ben sperare per il futuro</a:t>
            </a:r>
          </a:p>
          <a:p>
            <a:endParaRPr lang="it-IT" sz="2400" b="1" dirty="0"/>
          </a:p>
        </p:txBody>
      </p:sp>
    </p:spTree>
    <p:extLst>
      <p:ext uri="{BB962C8B-B14F-4D97-AF65-F5344CB8AC3E}">
        <p14:creationId xmlns:p14="http://schemas.microsoft.com/office/powerpoint/2010/main" val="1925109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smtClean="0"/>
              <a:t>La comunità baha’i italiana oggi</a:t>
            </a:r>
            <a:endParaRPr lang="it-IT" b="1" dirty="0"/>
          </a:p>
        </p:txBody>
      </p:sp>
      <p:sp>
        <p:nvSpPr>
          <p:cNvPr id="3" name="Segnaposto contenuto 2"/>
          <p:cNvSpPr>
            <a:spLocks noGrp="1"/>
          </p:cNvSpPr>
          <p:nvPr>
            <p:ph sz="quarter" idx="13"/>
          </p:nvPr>
        </p:nvSpPr>
        <p:spPr/>
        <p:txBody>
          <a:bodyPr/>
          <a:lstStyle/>
          <a:p>
            <a:r>
              <a:rPr lang="it-IT" sz="2000" dirty="0" smtClean="0"/>
              <a:t>Focalizzata sulle indicazioni della Casa Universale di Giustizia</a:t>
            </a:r>
          </a:p>
          <a:p>
            <a:r>
              <a:rPr lang="it-IT" sz="2000" dirty="0" smtClean="0"/>
              <a:t>L’ITC e il suo membro italiano</a:t>
            </a:r>
          </a:p>
          <a:p>
            <a:r>
              <a:rPr lang="it-IT" sz="2000" dirty="0" smtClean="0"/>
              <a:t>Sito di apprendimento di </a:t>
            </a:r>
            <a:r>
              <a:rPr lang="it-IT" sz="2000" dirty="0"/>
              <a:t>M</a:t>
            </a:r>
            <a:r>
              <a:rPr lang="it-IT" sz="2000" dirty="0" smtClean="0"/>
              <a:t>antova</a:t>
            </a:r>
          </a:p>
          <a:p>
            <a:r>
              <a:rPr lang="it-IT" sz="2000" dirty="0" smtClean="0"/>
              <a:t>Interessanti prospettive sul territorio nazionale</a:t>
            </a:r>
          </a:p>
          <a:p>
            <a:pPr lvl="1"/>
            <a:r>
              <a:rPr lang="it-IT" sz="2000" dirty="0" smtClean="0"/>
              <a:t>La </a:t>
            </a:r>
            <a:r>
              <a:rPr lang="it-IT" sz="2000" dirty="0" err="1" smtClean="0"/>
              <a:t>martesana</a:t>
            </a:r>
            <a:endParaRPr lang="it-IT" sz="2000" dirty="0" smtClean="0"/>
          </a:p>
          <a:p>
            <a:pPr lvl="1"/>
            <a:r>
              <a:rPr lang="it-IT" sz="2000" dirty="0" smtClean="0"/>
              <a:t>La Toscana  (Livorno Pisa Lucca Grosseto Firenze etc.)</a:t>
            </a:r>
          </a:p>
          <a:p>
            <a:pPr lvl="1"/>
            <a:r>
              <a:rPr lang="it-IT" sz="2000" dirty="0" smtClean="0"/>
              <a:t>Le prospettive del centro Italia (Acuto Perugia Ascoli etc.)</a:t>
            </a:r>
          </a:p>
          <a:p>
            <a:pPr lvl="1"/>
            <a:r>
              <a:rPr lang="it-IT" sz="2000" dirty="0" smtClean="0"/>
              <a:t>La promessa del sud Italia (Caserta Portici Rende Bari etc.)</a:t>
            </a:r>
          </a:p>
          <a:p>
            <a:r>
              <a:rPr lang="it-IT" sz="2000" dirty="0" smtClean="0"/>
              <a:t>Prospettive future</a:t>
            </a:r>
          </a:p>
          <a:p>
            <a:endParaRPr lang="it-IT" dirty="0" smtClean="0"/>
          </a:p>
        </p:txBody>
      </p:sp>
    </p:spTree>
    <p:extLst>
      <p:ext uri="{BB962C8B-B14F-4D97-AF65-F5344CB8AC3E}">
        <p14:creationId xmlns:p14="http://schemas.microsoft.com/office/powerpoint/2010/main" val="30003579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rizzonte">
  <a:themeElements>
    <a:clrScheme name="Orizzonte">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Orizzonte">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rizzonte">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128</TotalTime>
  <Words>609</Words>
  <Application>Microsoft Office PowerPoint</Application>
  <PresentationFormat>Presentazione su schermo (4:3)</PresentationFormat>
  <Paragraphs>35</Paragraphs>
  <Slides>8</Slides>
  <Notes>0</Notes>
  <HiddenSlides>0</HiddenSlides>
  <MMClips>0</MMClips>
  <ScaleCrop>false</ScaleCrop>
  <HeadingPairs>
    <vt:vector size="4" baseType="variant">
      <vt:variant>
        <vt:lpstr>Tema</vt:lpstr>
      </vt:variant>
      <vt:variant>
        <vt:i4>1</vt:i4>
      </vt:variant>
      <vt:variant>
        <vt:lpstr>Titoli diapositive</vt:lpstr>
      </vt:variant>
      <vt:variant>
        <vt:i4>8</vt:i4>
      </vt:variant>
    </vt:vector>
  </HeadingPairs>
  <TitlesOfParts>
    <vt:vector size="9" baseType="lpstr">
      <vt:lpstr>Orizzonte</vt:lpstr>
      <vt:lpstr>Intervento della  Assemblea Spirituale Nazionale</vt:lpstr>
      <vt:lpstr>Presentazione standard di PowerPoint</vt:lpstr>
      <vt:lpstr>Presentazione standard di PowerPoint</vt:lpstr>
      <vt:lpstr>Le condizioni dell’Italia oggi</vt:lpstr>
      <vt:lpstr>Presentazione standard di PowerPoint</vt:lpstr>
      <vt:lpstr>Presentazione standard di PowerPoint</vt:lpstr>
      <vt:lpstr>Verona</vt:lpstr>
      <vt:lpstr>La comunità baha’i italiana oggi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Guido Morisco</dc:creator>
  <cp:lastModifiedBy>Guido Morisco</cp:lastModifiedBy>
  <cp:revision>11</cp:revision>
  <dcterms:created xsi:type="dcterms:W3CDTF">2013-08-27T06:24:11Z</dcterms:created>
  <dcterms:modified xsi:type="dcterms:W3CDTF">2013-08-27T08:34:11Z</dcterms:modified>
</cp:coreProperties>
</file>